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4"/>
  </p:sldMasterIdLst>
  <p:notesMasterIdLst>
    <p:notesMasterId r:id="rId16"/>
  </p:notesMasterIdLst>
  <p:sldIdLst>
    <p:sldId id="1864" r:id="rId5"/>
    <p:sldId id="1846" r:id="rId6"/>
    <p:sldId id="1873" r:id="rId7"/>
    <p:sldId id="1852" r:id="rId8"/>
    <p:sldId id="1872" r:id="rId9"/>
    <p:sldId id="1870" r:id="rId10"/>
    <p:sldId id="1859" r:id="rId11"/>
    <p:sldId id="1871" r:id="rId12"/>
    <p:sldId id="1869" r:id="rId13"/>
    <p:sldId id="1877" r:id="rId14"/>
    <p:sldId id="1868" r:id="rId15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80" userDrawn="1">
          <p15:clr>
            <a:srgbClr val="A4A3A4"/>
          </p15:clr>
        </p15:guide>
        <p15:guide id="3" pos="7200" userDrawn="1">
          <p15:clr>
            <a:srgbClr val="A4A3A4"/>
          </p15:clr>
        </p15:guide>
        <p15:guide id="4" pos="4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4387"/>
    <a:srgbClr val="FF2625"/>
    <a:srgbClr val="007788"/>
    <a:srgbClr val="297C2A"/>
    <a:srgbClr val="F69000"/>
    <a:srgbClr val="01C2D1"/>
    <a:srgbClr val="D6D734"/>
    <a:srgbClr val="005C68"/>
    <a:srgbClr val="3B2E58"/>
    <a:srgbClr val="6B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24" autoAdjust="0"/>
  </p:normalViewPr>
  <p:slideViewPr>
    <p:cSldViewPr snapToGrid="0">
      <p:cViewPr varScale="1">
        <p:scale>
          <a:sx n="75" d="100"/>
          <a:sy n="75" d="100"/>
        </p:scale>
        <p:origin x="902" y="48"/>
      </p:cViewPr>
      <p:guideLst>
        <p:guide orient="horz" pos="2160"/>
        <p:guide pos="480"/>
        <p:guide pos="7200"/>
        <p:guide pos="43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4" d="100"/>
        <a:sy n="9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D9F622F8-1824-4338-8C3C-5529D3BDEF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618DDD53-BB38-4118-BC75-9CE27D49C55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6C03B6F7-B1AE-4118-ABA2-FFEC9B8F0E9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5" name="Rectangle 5">
            <a:extLst>
              <a:ext uri="{FF2B5EF4-FFF2-40B4-BE49-F238E27FC236}">
                <a16:creationId xmlns:a16="http://schemas.microsoft.com/office/drawing/2014/main" id="{646F5356-BDE8-43C1-9587-85323D02B19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26" name="Rectangle 6">
            <a:extLst>
              <a:ext uri="{FF2B5EF4-FFF2-40B4-BE49-F238E27FC236}">
                <a16:creationId xmlns:a16="http://schemas.microsoft.com/office/drawing/2014/main" id="{89912C35-11A9-4DA7-8476-F1823F658CA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7" name="Rectangle 7">
            <a:extLst>
              <a:ext uri="{FF2B5EF4-FFF2-40B4-BE49-F238E27FC236}">
                <a16:creationId xmlns:a16="http://schemas.microsoft.com/office/drawing/2014/main" id="{7180ED79-CEC3-4FB9-B511-8597B20A0C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DEB7EE2-04A2-4FB2-9625-C9C73AC4D32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FA4671F7-4D2C-4B1E-AED7-24676BE8B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47842D7-C728-4EBD-982B-B8BE79E4DBBE}" type="slidenum">
              <a:rPr lang="en-US" altLang="en-US"/>
              <a:pPr eaLnBrk="1" hangingPunct="1"/>
              <a:t>1</a:t>
            </a:fld>
            <a:endParaRPr lang="en-US" altLang="en-US" dirty="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D8E83BD0-7AE4-4323-9047-FC368929C5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FDECF5EC-C5EC-4723-8F4F-A75A20018F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814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95288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DB60B1-BEF5-4848-BB02-98EBFE355C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"/>
            <a:ext cx="12191998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E7964CB-E75A-4A03-88D3-6A48EF650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2012" y="2766219"/>
            <a:ext cx="6220101" cy="1325563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1440679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7724906-4405-47F4-B533-7291B003B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EEF53A4-35A6-4E43-B220-67DA381C59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pic>
        <p:nvPicPr>
          <p:cNvPr id="6" name="Picture Placeholder 5" descr="Red, blue grey white pattern background">
            <a:extLst>
              <a:ext uri="{FF2B5EF4-FFF2-40B4-BE49-F238E27FC236}">
                <a16:creationId xmlns:a16="http://schemas.microsoft.com/office/drawing/2014/main" id="{906BF34F-6945-4E11-BAEC-F66F7254C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99582"/>
            <a:ext cx="12192000" cy="85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523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 Blu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668F4E-0433-49FD-9D92-3B60E9B0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9742" y="715961"/>
            <a:ext cx="6477000" cy="11890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 spc="-5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9743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 indent="-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5" name="Picture Placeholder 6" descr="Red, blue grey white pattern background">
            <a:extLst>
              <a:ext uri="{FF2B5EF4-FFF2-40B4-BE49-F238E27FC236}">
                <a16:creationId xmlns:a16="http://schemas.microsoft.com/office/drawing/2014/main" id="{BC85C715-EF0D-4E33-AC89-C35DD2596E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767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7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08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87E8F-5716-4A71-B64F-EC5A742B45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1"/>
            <a:ext cx="6477000" cy="1189038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6340929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6" name="Picture Placeholder 5" descr="Red, blue grey white pattern background">
            <a:extLst>
              <a:ext uri="{FF2B5EF4-FFF2-40B4-BE49-F238E27FC236}">
                <a16:creationId xmlns:a16="http://schemas.microsoft.com/office/drawing/2014/main" id="{8FD53BA4-73D2-4CCA-8580-11F4221524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7166" y="0"/>
            <a:ext cx="4764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White Striped background">
            <a:extLst>
              <a:ext uri="{FF2B5EF4-FFF2-40B4-BE49-F238E27FC236}">
                <a16:creationId xmlns:a16="http://schemas.microsoft.com/office/drawing/2014/main" id="{3917D528-010E-4303-97BF-F7F67BC661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324088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13624-9AD4-4B61-B3D1-7B2121350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4"/>
            <a:ext cx="10591800" cy="64633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780F473D-F2DF-4163-AB6E-F7327F60EC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432562"/>
            <a:ext cx="10667999" cy="11582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7DC18506-6205-438F-AA5C-D337F9975FC3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757381" y="2591662"/>
            <a:ext cx="10667999" cy="28337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US" dirty="0"/>
              <a:t>Insert content here</a:t>
            </a:r>
          </a:p>
        </p:txBody>
      </p:sp>
      <p:pic>
        <p:nvPicPr>
          <p:cNvPr id="7" name="Picture Placeholder 5" descr="Red, blue grey white pattern background">
            <a:extLst>
              <a:ext uri="{FF2B5EF4-FFF2-40B4-BE49-F238E27FC236}">
                <a16:creationId xmlns:a16="http://schemas.microsoft.com/office/drawing/2014/main" id="{CD2D4C14-919B-45F8-8FB9-55AAC8A8FC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90252"/>
            <a:ext cx="12192000" cy="86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17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668F4E-0433-49FD-9D92-3B60E9B0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9742" y="715961"/>
            <a:ext cx="6477000" cy="11890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 spc="-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9743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 indent="-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6" name="Picture Placeholder 6" descr="Red, blue grey white pattern background">
            <a:extLst>
              <a:ext uri="{FF2B5EF4-FFF2-40B4-BE49-F238E27FC236}">
                <a16:creationId xmlns:a16="http://schemas.microsoft.com/office/drawing/2014/main" id="{3A82D859-AED3-485F-A04E-40320B1043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767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7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08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13624-9AD4-4B61-B3D1-7B2121350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4"/>
            <a:ext cx="10591800" cy="64633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DF03C311-DDF4-44A3-9D51-D5FDC4A8E7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432562"/>
            <a:ext cx="10667999" cy="927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sp>
        <p:nvSpPr>
          <p:cNvPr id="8" name="SmartArt Placeholder 7">
            <a:extLst>
              <a:ext uri="{FF2B5EF4-FFF2-40B4-BE49-F238E27FC236}">
                <a16:creationId xmlns:a16="http://schemas.microsoft.com/office/drawing/2014/main" id="{9FD563C5-3DFB-47DD-8A9E-30D8084590F6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>
          <a:xfrm>
            <a:off x="762001" y="2369129"/>
            <a:ext cx="10667998" cy="33436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US" dirty="0"/>
              <a:t>Insert Content here</a:t>
            </a:r>
          </a:p>
        </p:txBody>
      </p:sp>
      <p:pic>
        <p:nvPicPr>
          <p:cNvPr id="9" name="Picture Placeholder 8" descr="Red, blue grey white pattern background">
            <a:extLst>
              <a:ext uri="{FF2B5EF4-FFF2-40B4-BE49-F238E27FC236}">
                <a16:creationId xmlns:a16="http://schemas.microsoft.com/office/drawing/2014/main" id="{EFDBB6A3-9760-4B41-9E31-6D5DD396E1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99582"/>
            <a:ext cx="12192000" cy="85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26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F45076F-4240-4B40-8CE4-637DD751A6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3"/>
            <a:ext cx="5334000" cy="118903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5334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>
              <a:lnSpc>
                <a:spcPct val="100000"/>
              </a:lnSpc>
              <a:spcBef>
                <a:spcPts val="1000"/>
              </a:spcBef>
              <a:defRPr sz="1800"/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827A95C0-AE8D-46E1-9EF9-64504CBEF9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0" y="715963"/>
            <a:ext cx="4572000" cy="2362200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89E410BA-B0FE-4F0E-8BE5-D33CC01663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3305541"/>
            <a:ext cx="4572000" cy="2362200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1" name="Picture Placeholder 5" descr="Red, blue grey white pattern background">
            <a:extLst>
              <a:ext uri="{FF2B5EF4-FFF2-40B4-BE49-F238E27FC236}">
                <a16:creationId xmlns:a16="http://schemas.microsoft.com/office/drawing/2014/main" id="{1014381E-E235-4624-9267-69EEEE9826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80922"/>
            <a:ext cx="12192000" cy="87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80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 Gra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87E8F-5716-4A71-B64F-EC5A742B45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1"/>
            <a:ext cx="6477000" cy="1189038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5" name="Picture Placeholder 6" descr="Red, blue grey white pattern background">
            <a:extLst>
              <a:ext uri="{FF2B5EF4-FFF2-40B4-BE49-F238E27FC236}">
                <a16:creationId xmlns:a16="http://schemas.microsoft.com/office/drawing/2014/main" id="{6696C96D-182E-490E-A117-B60FF18536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7166" y="0"/>
            <a:ext cx="4764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2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Picture placeholder ">
            <a:extLst>
              <a:ext uri="{FF2B5EF4-FFF2-40B4-BE49-F238E27FC236}">
                <a16:creationId xmlns:a16="http://schemas.microsoft.com/office/drawing/2014/main" id="{21F9B252-B7D4-4DA8-92E8-8A98BFEF41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410071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96904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9" r:id="rId2"/>
    <p:sldLayoutId id="2147483700" r:id="rId3"/>
    <p:sldLayoutId id="2147483691" r:id="rId4"/>
    <p:sldLayoutId id="2147483701" r:id="rId5"/>
    <p:sldLayoutId id="2147483706" r:id="rId6"/>
    <p:sldLayoutId id="2147483702" r:id="rId7"/>
    <p:sldLayoutId id="2147483704" r:id="rId8"/>
    <p:sldLayoutId id="2147483703" r:id="rId9"/>
    <p:sldLayoutId id="2147483690" r:id="rId10"/>
    <p:sldLayoutId id="21474837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ED2DB031-9003-4F74-A88F-FE2A2ABABC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60733" y="3040539"/>
            <a:ext cx="5093908" cy="1325563"/>
          </a:xfrm>
        </p:spPr>
        <p:txBody>
          <a:bodyPr anchor="ctr">
            <a:noAutofit/>
          </a:bodyPr>
          <a:lstStyle/>
          <a:p>
            <a:r>
              <a:rPr lang="en-US" altLang="en-US" sz="5400" dirty="0">
                <a:solidFill>
                  <a:schemeClr val="accent2"/>
                </a:solidFill>
              </a:rPr>
              <a:t>CampusElect</a:t>
            </a:r>
            <a:br>
              <a:rPr lang="en-US" altLang="en-US" sz="5400" dirty="0">
                <a:solidFill>
                  <a:schemeClr val="accent2"/>
                </a:solidFill>
              </a:rPr>
            </a:br>
            <a:r>
              <a:rPr lang="en-US" altLang="en-US" sz="2000" dirty="0">
                <a:solidFill>
                  <a:schemeClr val="accent1">
                    <a:lumMod val="75000"/>
                  </a:schemeClr>
                </a:solidFill>
              </a:rPr>
              <a:t>By Cyber Corsair</a:t>
            </a:r>
            <a:endParaRPr lang="en-US" altLang="en-US" sz="6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DC5A5C-BAD4-CEF3-32AC-9B15C1900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360" y="76516"/>
            <a:ext cx="7518400" cy="134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6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63145-E291-B520-10F9-2D521721D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715964"/>
            <a:ext cx="10591800" cy="646332"/>
          </a:xfrm>
        </p:spPr>
        <p:txBody>
          <a:bodyPr/>
          <a:lstStyle/>
          <a:p>
            <a:r>
              <a:rPr lang="en-IN" dirty="0"/>
              <a:t>Future Scope &amp; 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D823DF-75A2-FAA2-B637-7BA7316358A4}"/>
              </a:ext>
            </a:extLst>
          </p:cNvPr>
          <p:cNvSpPr txBox="1"/>
          <p:nvPr/>
        </p:nvSpPr>
        <p:spPr>
          <a:xfrm>
            <a:off x="680720" y="1751205"/>
            <a:ext cx="5415280" cy="3527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Aft>
                <a:spcPts val="300"/>
              </a:spcAft>
            </a:pPr>
            <a:r>
              <a:rPr lang="en-US" b="1" i="0" dirty="0">
                <a:solidFill>
                  <a:srgbClr val="002060"/>
                </a:solidFill>
                <a:effectLst/>
                <a:latin typeface="Inter"/>
              </a:rPr>
              <a:t>Future Scope:</a:t>
            </a:r>
            <a:endParaRPr lang="en-US" b="0" i="0" dirty="0">
              <a:solidFill>
                <a:srgbClr val="002060"/>
              </a:solidFill>
              <a:effectLst/>
              <a:latin typeface="Inter"/>
            </a:endParaRPr>
          </a:p>
          <a:p>
            <a:pPr marL="630238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b="1" i="0" dirty="0">
                <a:solidFill>
                  <a:schemeClr val="accent4">
                    <a:lumMod val="75000"/>
                  </a:schemeClr>
                </a:solidFill>
                <a:effectLst/>
                <a:latin typeface="Inter"/>
              </a:rPr>
              <a:t>Mobile App:</a:t>
            </a:r>
            <a:r>
              <a:rPr lang="en-IN" b="0" i="0" dirty="0">
                <a:solidFill>
                  <a:schemeClr val="accent4">
                    <a:lumMod val="75000"/>
                  </a:schemeClr>
                </a:solidFill>
                <a:effectLst/>
                <a:latin typeface="Inter"/>
              </a:rPr>
              <a:t> Cross-platform app for on-the-go voting.</a:t>
            </a:r>
          </a:p>
          <a:p>
            <a:pPr marL="630238" indent="-285750" algn="l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en-IN" b="1" i="0" dirty="0">
                <a:solidFill>
                  <a:schemeClr val="accent4">
                    <a:lumMod val="75000"/>
                  </a:schemeClr>
                </a:solidFill>
                <a:effectLst/>
                <a:latin typeface="Inter"/>
              </a:rPr>
              <a:t>Face Recognition:</a:t>
            </a:r>
            <a:r>
              <a:rPr lang="en-IN" b="0" i="0" dirty="0">
                <a:solidFill>
                  <a:schemeClr val="accent4">
                    <a:lumMod val="75000"/>
                  </a:schemeClr>
                </a:solidFill>
                <a:effectLst/>
                <a:latin typeface="Inter"/>
              </a:rPr>
              <a:t> OpenCV for secure voter authentication.</a:t>
            </a:r>
          </a:p>
          <a:p>
            <a:pPr marL="630238" indent="-285750" algn="l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en-IN" b="1" i="0" dirty="0">
                <a:solidFill>
                  <a:schemeClr val="accent4">
                    <a:lumMod val="75000"/>
                  </a:schemeClr>
                </a:solidFill>
                <a:effectLst/>
                <a:latin typeface="Inter"/>
              </a:rPr>
              <a:t>Advanced Analytics:</a:t>
            </a:r>
            <a:r>
              <a:rPr lang="en-IN" b="0" i="0" dirty="0">
                <a:solidFill>
                  <a:schemeClr val="accent4">
                    <a:lumMod val="75000"/>
                  </a:schemeClr>
                </a:solidFill>
                <a:effectLst/>
                <a:latin typeface="Inter"/>
              </a:rPr>
              <a:t> Insights into election trends and voter behaviour.</a:t>
            </a:r>
          </a:p>
          <a:p>
            <a:pPr marL="630238" indent="-285750" algn="l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en-IN" b="1" i="0" dirty="0">
                <a:solidFill>
                  <a:schemeClr val="accent4">
                    <a:lumMod val="75000"/>
                  </a:schemeClr>
                </a:solidFill>
                <a:effectLst/>
                <a:latin typeface="Inter"/>
              </a:rPr>
              <a:t>Blockchain:</a:t>
            </a:r>
            <a:r>
              <a:rPr lang="en-IN" b="0" i="0" dirty="0">
                <a:solidFill>
                  <a:schemeClr val="accent4">
                    <a:lumMod val="75000"/>
                  </a:schemeClr>
                </a:solidFill>
                <a:effectLst/>
                <a:latin typeface="Inter"/>
              </a:rPr>
              <a:t> Enhanced transparency and security.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B98088-B15D-84A7-26BB-9A6A85F6DD8A}"/>
              </a:ext>
            </a:extLst>
          </p:cNvPr>
          <p:cNvSpPr txBox="1"/>
          <p:nvPr/>
        </p:nvSpPr>
        <p:spPr>
          <a:xfrm>
            <a:off x="6131560" y="1751205"/>
            <a:ext cx="5379720" cy="3111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b="1" i="0" dirty="0">
                <a:solidFill>
                  <a:srgbClr val="002060"/>
                </a:solidFill>
                <a:effectLst/>
                <a:latin typeface="Inter"/>
              </a:rPr>
              <a:t>Conclusion</a:t>
            </a:r>
            <a:r>
              <a:rPr lang="en-US" b="1" i="0" dirty="0">
                <a:solidFill>
                  <a:schemeClr val="bg1"/>
                </a:solidFill>
                <a:effectLst/>
                <a:latin typeface="Inter"/>
              </a:rPr>
              <a:t>:</a:t>
            </a:r>
            <a:endParaRPr lang="en-US" b="0" i="0" dirty="0">
              <a:solidFill>
                <a:schemeClr val="bg1"/>
              </a:solidFill>
              <a:effectLst/>
              <a:latin typeface="Inter"/>
            </a:endParaRPr>
          </a:p>
          <a:p>
            <a:pPr marL="742950" lvl="1" indent="-285750" algn="l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Inter"/>
              </a:rPr>
              <a:t>CampusElect ensures secure, transparent, and efficient college elections.</a:t>
            </a:r>
          </a:p>
          <a:p>
            <a:pPr marL="742950" lvl="1" indent="-285750" algn="l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Inter"/>
              </a:rPr>
              <a:t>Addresses key challenges like voter eligibility and duplicate voting.</a:t>
            </a:r>
          </a:p>
          <a:p>
            <a:pPr marL="742950" lvl="1" indent="-285750" algn="l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Inter"/>
              </a:rPr>
              <a:t>Scalable and user-friendly platform for fair elections.</a:t>
            </a:r>
          </a:p>
        </p:txBody>
      </p:sp>
    </p:spTree>
    <p:extLst>
      <p:ext uri="{BB962C8B-B14F-4D97-AF65-F5344CB8AC3E}">
        <p14:creationId xmlns:p14="http://schemas.microsoft.com/office/powerpoint/2010/main" val="354495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3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3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5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3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35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3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6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3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95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3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3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3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FCFF-6D23-5D17-58BD-930C13BF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2688381"/>
            <a:ext cx="9141397" cy="830997"/>
          </a:xfrm>
        </p:spPr>
        <p:txBody>
          <a:bodyPr/>
          <a:lstStyle/>
          <a:p>
            <a:r>
              <a:rPr lang="en-IN" sz="5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8032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BA0B6F-5258-479C-87B7-C806E6757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6477000" cy="1189038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36812B-2065-4A2B-B59B-8957022687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4999"/>
            <a:ext cx="6340929" cy="4237039"/>
          </a:xfrm>
        </p:spPr>
        <p:txBody>
          <a:bodyPr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Inter"/>
              </a:rPr>
              <a:t>College elections are often manual, time-consuming, and prone to errors.</a:t>
            </a:r>
          </a:p>
          <a:p>
            <a:pPr marL="285750" indent="-2857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Inter"/>
              </a:rPr>
              <a:t>Need for a secure, transparent, and efficient online voting system.</a:t>
            </a:r>
          </a:p>
          <a:p>
            <a:pPr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i="0" dirty="0">
                <a:solidFill>
                  <a:srgbClr val="002060"/>
                </a:solidFill>
                <a:effectLst/>
                <a:latin typeface="Inter"/>
              </a:rPr>
              <a:t>Challenges:</a:t>
            </a:r>
          </a:p>
          <a:p>
            <a:pPr marL="742950" lvl="1" indent="-285750" algn="l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Inter"/>
              </a:rPr>
              <a:t>Ensuring voter eligibility.</a:t>
            </a:r>
          </a:p>
          <a:p>
            <a:pPr marL="742950" lvl="1" indent="-285750" algn="l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Inter"/>
              </a:rPr>
              <a:t>Preventing duplicate voting.</a:t>
            </a:r>
          </a:p>
          <a:p>
            <a:pPr marL="742950" lvl="1" indent="-285750" algn="l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Inter"/>
              </a:rPr>
              <a:t>Real-time vote tracking.</a:t>
            </a:r>
          </a:p>
          <a:p>
            <a:pPr marL="742950" lvl="1" indent="-285750" algn="l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Inter"/>
              </a:rPr>
              <a:t>Dynamic election management.</a:t>
            </a:r>
          </a:p>
        </p:txBody>
      </p:sp>
    </p:spTree>
    <p:extLst>
      <p:ext uri="{BB962C8B-B14F-4D97-AF65-F5344CB8AC3E}">
        <p14:creationId xmlns:p14="http://schemas.microsoft.com/office/powerpoint/2010/main" val="46166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3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5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5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3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5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5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3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9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5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3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5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35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5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6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5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35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5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D9AB4-5EF7-6469-0598-00A175FC9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Solution 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60A27E-ADDE-F25C-3DE9-DBD72920A403}"/>
              </a:ext>
            </a:extLst>
          </p:cNvPr>
          <p:cNvSpPr txBox="1"/>
          <p:nvPr/>
        </p:nvSpPr>
        <p:spPr>
          <a:xfrm>
            <a:off x="701040" y="1632186"/>
            <a:ext cx="5679440" cy="4104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b="1" i="0" dirty="0">
                <a:solidFill>
                  <a:schemeClr val="accent6"/>
                </a:solidFill>
                <a:effectLst/>
                <a:latin typeface="Inter"/>
              </a:rPr>
              <a:t>CampusElect: </a:t>
            </a: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Inter"/>
              </a:rPr>
              <a:t>A web application for conducting college elections.</a:t>
            </a:r>
          </a:p>
          <a:p>
            <a:pPr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b="1" i="0" dirty="0">
                <a:solidFill>
                  <a:srgbClr val="002060"/>
                </a:solidFill>
                <a:effectLst/>
                <a:latin typeface="Inter"/>
              </a:rPr>
              <a:t>Key Features:</a:t>
            </a:r>
          </a:p>
          <a:p>
            <a:pPr marL="742950" lvl="1" indent="-285750" algn="l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Inter"/>
              </a:rPr>
              <a:t>Admin portal for election management.</a:t>
            </a:r>
          </a:p>
          <a:p>
            <a:pPr marL="742950" lvl="1" indent="-285750" algn="l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Inter"/>
              </a:rPr>
              <a:t>Secure voter authentication using passkeys and OTP.</a:t>
            </a:r>
          </a:p>
          <a:p>
            <a:pPr marL="742950" lvl="1" indent="-285750" algn="l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Inter"/>
              </a:rPr>
              <a:t>Real-time vote counting and tracking.</a:t>
            </a:r>
          </a:p>
          <a:p>
            <a:pPr marL="742950" lvl="1" indent="-285750" algn="l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Inter"/>
              </a:rPr>
              <a:t>Dynamic ballot generation based on eligibility.</a:t>
            </a:r>
          </a:p>
          <a:p>
            <a:pPr marL="742950" lvl="1" indent="-285750" algn="l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Inter"/>
              </a:rPr>
              <a:t>Scalable and user-friendly design.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E621A4-3B02-E0CF-F43E-CC653C08A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0" y="1949289"/>
            <a:ext cx="5427036" cy="2959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407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3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5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35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5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5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35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5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9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35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5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35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5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6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35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5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95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8B51BF-780C-45D4-A1D0-32D55EA0F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3"/>
            <a:ext cx="5334000" cy="1189038"/>
          </a:xfrm>
        </p:spPr>
        <p:txBody>
          <a:bodyPr/>
          <a:lstStyle/>
          <a:p>
            <a:r>
              <a:rPr lang="en-US" dirty="0"/>
              <a:t>Admin Portal Feature</a:t>
            </a:r>
          </a:p>
        </p:txBody>
      </p:sp>
      <p:sp>
        <p:nvSpPr>
          <p:cNvPr id="9219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>
          <a:xfrm>
            <a:off x="650240" y="1584960"/>
            <a:ext cx="5831840" cy="439928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b="1" i="0" dirty="0">
                <a:solidFill>
                  <a:srgbClr val="002060"/>
                </a:solidFill>
                <a:effectLst/>
                <a:latin typeface="Inter"/>
              </a:rPr>
              <a:t>Faculty Super Admin:</a:t>
            </a:r>
            <a:endParaRPr lang="en-US" b="0" i="0" dirty="0">
              <a:solidFill>
                <a:srgbClr val="002060"/>
              </a:solidFill>
              <a:effectLst/>
              <a:latin typeface="Inter"/>
            </a:endParaRP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Inter"/>
              </a:rPr>
              <a:t>Assign/revoke Student Admin roles.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Inter"/>
              </a:rPr>
              <a:t>Override control for emergencies.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b="1" i="0" dirty="0">
                <a:solidFill>
                  <a:srgbClr val="002060"/>
                </a:solidFill>
                <a:effectLst/>
                <a:latin typeface="Inter"/>
              </a:rPr>
              <a:t>Student Admin:</a:t>
            </a:r>
            <a:endParaRPr lang="en-US" b="0" i="0" dirty="0">
              <a:solidFill>
                <a:srgbClr val="002060"/>
              </a:solidFill>
              <a:effectLst/>
              <a:latin typeface="Inter"/>
            </a:endParaRP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Inter"/>
              </a:rPr>
              <a:t>Add candidates for election positions.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Inter"/>
              </a:rPr>
              <a:t>Upload voter data via CSV or manual input.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Inter"/>
              </a:rPr>
              <a:t>Send automated emails with unique voting passkeys.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Inter"/>
              </a:rPr>
              <a:t>Real-time tracking of voting progress.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b="1" i="0" dirty="0">
                <a:solidFill>
                  <a:srgbClr val="002060"/>
                </a:solidFill>
                <a:effectLst/>
                <a:latin typeface="Inter"/>
              </a:rPr>
              <a:t>Security Measures:</a:t>
            </a:r>
            <a:endParaRPr lang="en-US" b="0" i="0" dirty="0">
              <a:solidFill>
                <a:srgbClr val="002060"/>
              </a:solidFill>
              <a:effectLst/>
              <a:latin typeface="Inter"/>
            </a:endParaRP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</a:pP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Inter"/>
              </a:rPr>
              <a:t>Audit logs for admin actions.</a:t>
            </a:r>
          </a:p>
          <a:p>
            <a:pPr marL="742950" lvl="1" indent="-285750">
              <a:spcBef>
                <a:spcPts val="600"/>
              </a:spcBef>
            </a:pP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Inter"/>
              </a:rPr>
              <a:t>Secure authentication system.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31C50AE-69FC-E18D-FDF6-5970B29C540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5672" t="2001" r="5672" b="-1"/>
          <a:stretch/>
        </p:blipFill>
        <p:spPr>
          <a:xfrm>
            <a:off x="6858000" y="763221"/>
            <a:ext cx="4572000" cy="23149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42F30C6-3BC5-977F-54A6-FEE32D65BB0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6076" t="2001" r="6076" b="-1"/>
          <a:stretch/>
        </p:blipFill>
        <p:spPr>
          <a:xfrm>
            <a:off x="6858000" y="3352799"/>
            <a:ext cx="4572000" cy="23149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5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350" fill="hold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50" fill="hold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5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5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350" fill="hold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50" fill="hold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5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50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350" fill="hold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50" fill="hold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9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50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350" fill="hold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50" fill="hold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50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350" fill="hold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50" fill="hold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6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50"/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350" fill="hold"/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50" fill="hold"/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95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50"/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350" fill="hold"/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50" fill="hold"/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30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50"/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350" fill="hold"/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50" fill="hold"/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65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350"/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350" fill="hold"/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50" fill="hold"/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50"/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350" fill="hold"/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50" fill="hold"/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EA9B4-B7A8-3735-FE87-197BA78E8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Voter Portal Feature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84D42-D6CB-A110-9A20-496C010141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4343400"/>
          </a:xfrm>
        </p:spPr>
        <p:txBody>
          <a:bodyPr/>
          <a:lstStyle/>
          <a:p>
            <a:pPr marL="285750" indent="-285750" algn="l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ü"/>
            </a:pPr>
            <a:r>
              <a:rPr lang="en-US" b="1" i="0" dirty="0">
                <a:solidFill>
                  <a:srgbClr val="002060"/>
                </a:solidFill>
                <a:effectLst/>
                <a:latin typeface="Inter"/>
              </a:rPr>
              <a:t>Secure Authentication:</a:t>
            </a:r>
            <a:endParaRPr lang="en-US" b="0" i="0" dirty="0">
              <a:solidFill>
                <a:srgbClr val="002060"/>
              </a:solidFill>
              <a:effectLst/>
              <a:latin typeface="Inter"/>
            </a:endParaRPr>
          </a:p>
          <a:p>
            <a:pPr marL="742950" lvl="1" indent="-285750" algn="l">
              <a:lnSpc>
                <a:spcPct val="150000"/>
              </a:lnSpc>
              <a:spcBef>
                <a:spcPts val="300"/>
              </a:spcBef>
            </a:pP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Inter"/>
              </a:rPr>
              <a:t>Passkey-based login.</a:t>
            </a:r>
          </a:p>
          <a:p>
            <a:pPr marL="742950" lvl="1" indent="-285750" algn="l">
              <a:lnSpc>
                <a:spcPct val="150000"/>
              </a:lnSpc>
              <a:spcBef>
                <a:spcPts val="300"/>
              </a:spcBef>
            </a:pP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Inter"/>
              </a:rPr>
              <a:t>OTP verification for voting page access.</a:t>
            </a: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  <a:latin typeface="Inter"/>
              </a:rPr>
              <a:t>Dynamic Ballot Generation: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</a:pP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Inter"/>
              </a:rPr>
              <a:t>Voters only see positions they are eligible for.</a:t>
            </a: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  <a:latin typeface="Inter"/>
              </a:rPr>
              <a:t>Anonymous Voting: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</a:pP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Inter"/>
              </a:rPr>
              <a:t>Votes are stored as counts, not linked to individuals.</a:t>
            </a: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  <a:latin typeface="Inter"/>
              </a:rPr>
              <a:t>Confirmation Message: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</a:pP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Inter"/>
              </a:rPr>
              <a:t>Success notification after vote submission.</a:t>
            </a:r>
          </a:p>
        </p:txBody>
      </p:sp>
    </p:spTree>
    <p:extLst>
      <p:ext uri="{BB962C8B-B14F-4D97-AF65-F5344CB8AC3E}">
        <p14:creationId xmlns:p14="http://schemas.microsoft.com/office/powerpoint/2010/main" val="423538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3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5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3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5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3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9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3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3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6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3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95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3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30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3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B0F47-092C-E7CE-6F6F-BABF9CA7C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32742">
              <a:lnSpc>
                <a:spcPct val="100000"/>
              </a:lnSpc>
              <a:spcBef>
                <a:spcPct val="0"/>
              </a:spcBef>
            </a:pPr>
            <a:r>
              <a:rPr lang="en-IN" spc="-50" dirty="0">
                <a:ln w="3175">
                  <a:noFill/>
                </a:ln>
                <a:solidFill>
                  <a:schemeClr val="accent1"/>
                </a:solidFill>
                <a:ea typeface="+mn-ea"/>
                <a:cs typeface="Segoe UI" pitchFamily="34" charset="0"/>
              </a:rPr>
              <a:t>Flow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02A6B0-896E-BA74-A74C-98CEA18A6B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62"/>
          <a:stretch/>
        </p:blipFill>
        <p:spPr>
          <a:xfrm>
            <a:off x="1635760" y="1503446"/>
            <a:ext cx="8920480" cy="432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91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492391C-97F8-38E5-EC16-59E87316DC73}"/>
              </a:ext>
            </a:extLst>
          </p:cNvPr>
          <p:cNvSpPr txBox="1">
            <a:spLocks/>
          </p:cNvSpPr>
          <p:nvPr/>
        </p:nvSpPr>
        <p:spPr>
          <a:xfrm>
            <a:off x="373743" y="1397000"/>
            <a:ext cx="5935617" cy="25185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auto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ü"/>
            </a:pPr>
            <a:r>
              <a:rPr lang="en-IN" sz="2000" b="1" dirty="0">
                <a:solidFill>
                  <a:srgbClr val="002060"/>
                </a:solidFill>
                <a:latin typeface="Inter"/>
              </a:rPr>
              <a:t>Frontend:</a:t>
            </a:r>
            <a:endParaRPr lang="en-IN" sz="2000" dirty="0">
              <a:solidFill>
                <a:srgbClr val="002060"/>
              </a:solidFill>
              <a:latin typeface="Inter"/>
            </a:endParaRPr>
          </a:p>
          <a:p>
            <a:pPr marL="742950" lvl="1" indent="-285750" fontAlgn="auto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</a:pPr>
            <a:r>
              <a:rPr lang="en-IN" sz="1800" dirty="0">
                <a:solidFill>
                  <a:schemeClr val="accent4">
                    <a:lumMod val="75000"/>
                  </a:schemeClr>
                </a:solidFill>
                <a:latin typeface="Inter"/>
              </a:rPr>
              <a:t>Next.js (for server-side rendering and routing).</a:t>
            </a:r>
          </a:p>
          <a:p>
            <a:pPr marL="742950" lvl="1" indent="-285750" fontAlgn="auto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</a:pPr>
            <a:r>
              <a:rPr lang="en-IN" sz="1800" dirty="0">
                <a:solidFill>
                  <a:schemeClr val="accent4">
                    <a:lumMod val="75000"/>
                  </a:schemeClr>
                </a:solidFill>
                <a:latin typeface="Inter"/>
              </a:rPr>
              <a:t>Tailwind CSS (for responsive and modern UI).</a:t>
            </a:r>
          </a:p>
          <a:p>
            <a:pPr marL="285750" indent="-285750" fontAlgn="auto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ü"/>
            </a:pPr>
            <a:r>
              <a:rPr lang="en-IN" sz="2000" b="1" dirty="0">
                <a:solidFill>
                  <a:srgbClr val="002060"/>
                </a:solidFill>
                <a:latin typeface="Inter"/>
              </a:rPr>
              <a:t>Backend:</a:t>
            </a:r>
            <a:endParaRPr lang="en-IN" sz="2000" dirty="0">
              <a:solidFill>
                <a:srgbClr val="002060"/>
              </a:solidFill>
              <a:latin typeface="Inter"/>
            </a:endParaRPr>
          </a:p>
          <a:p>
            <a:pPr marL="742950" lvl="1" indent="-285750" fontAlgn="auto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</a:pPr>
            <a:r>
              <a:rPr lang="en-IN" sz="1800" dirty="0">
                <a:solidFill>
                  <a:schemeClr val="accent4">
                    <a:lumMod val="75000"/>
                  </a:schemeClr>
                </a:solidFill>
                <a:latin typeface="Inter"/>
              </a:rPr>
              <a:t>Firebase (for real-time database and authentication).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E2D50E5-C183-185C-1ADC-C1D0F7587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480" y="3915548"/>
            <a:ext cx="8067039" cy="1946771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AE6C045-6C05-E4C2-C2B6-295F628B8265}"/>
              </a:ext>
            </a:extLst>
          </p:cNvPr>
          <p:cNvSpPr txBox="1">
            <a:spLocks/>
          </p:cNvSpPr>
          <p:nvPr/>
        </p:nvSpPr>
        <p:spPr>
          <a:xfrm>
            <a:off x="6443617" y="1396999"/>
            <a:ext cx="5374640" cy="25185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auto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ü"/>
            </a:pPr>
            <a:r>
              <a:rPr lang="en-IN" sz="2000" b="1" dirty="0">
                <a:solidFill>
                  <a:srgbClr val="002060"/>
                </a:solidFill>
                <a:latin typeface="Inter"/>
              </a:rPr>
              <a:t>Email Service:</a:t>
            </a:r>
            <a:endParaRPr lang="en-IN" sz="2000" dirty="0">
              <a:solidFill>
                <a:srgbClr val="002060"/>
              </a:solidFill>
              <a:latin typeface="Inter"/>
            </a:endParaRPr>
          </a:p>
          <a:p>
            <a:pPr marL="742950" lvl="1" indent="-285750" fontAlgn="auto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</a:pPr>
            <a:r>
              <a:rPr lang="en-IN" sz="1800" dirty="0" err="1">
                <a:solidFill>
                  <a:schemeClr val="accent4">
                    <a:lumMod val="75000"/>
                  </a:schemeClr>
                </a:solidFill>
                <a:latin typeface="Inter"/>
              </a:rPr>
              <a:t>Nodemailer</a:t>
            </a:r>
            <a:r>
              <a:rPr lang="en-IN" sz="1800" dirty="0">
                <a:solidFill>
                  <a:schemeClr val="accent4">
                    <a:lumMod val="75000"/>
                  </a:schemeClr>
                </a:solidFill>
                <a:latin typeface="Inter"/>
              </a:rPr>
              <a:t> (for sending OTPs and passkeys).</a:t>
            </a:r>
          </a:p>
          <a:p>
            <a:pPr marL="285750" indent="-285750" fontAlgn="auto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ü"/>
            </a:pPr>
            <a:r>
              <a:rPr lang="en-IN" sz="2000" b="1" dirty="0">
                <a:solidFill>
                  <a:srgbClr val="002060"/>
                </a:solidFill>
                <a:latin typeface="Inter"/>
              </a:rPr>
              <a:t>Programming Language:</a:t>
            </a:r>
            <a:endParaRPr lang="en-IN" sz="2000" dirty="0">
              <a:solidFill>
                <a:srgbClr val="002060"/>
              </a:solidFill>
              <a:latin typeface="Inter"/>
            </a:endParaRPr>
          </a:p>
          <a:p>
            <a:pPr marL="742950" lvl="1" indent="-285750" fontAlgn="auto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</a:pPr>
            <a:r>
              <a:rPr lang="en-IN" sz="1800" dirty="0">
                <a:solidFill>
                  <a:schemeClr val="accent4">
                    <a:lumMod val="75000"/>
                  </a:schemeClr>
                </a:solidFill>
                <a:latin typeface="Inter"/>
              </a:rPr>
              <a:t>JavaScript (for full-stack development).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F5328513-2160-9924-6E49-85BBE5D4FB9F}"/>
              </a:ext>
            </a:extLst>
          </p:cNvPr>
          <p:cNvSpPr txBox="1">
            <a:spLocks/>
          </p:cNvSpPr>
          <p:nvPr/>
        </p:nvSpPr>
        <p:spPr>
          <a:xfrm>
            <a:off x="762000" y="746743"/>
            <a:ext cx="10591800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IN" dirty="0"/>
              <a:t>Tech Stack</a:t>
            </a:r>
          </a:p>
        </p:txBody>
      </p:sp>
    </p:spTree>
    <p:extLst>
      <p:ext uri="{BB962C8B-B14F-4D97-AF65-F5344CB8AC3E}">
        <p14:creationId xmlns:p14="http://schemas.microsoft.com/office/powerpoint/2010/main" val="57671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35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35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5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35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35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3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6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68C18-A4D5-C628-DF7A-FBEAFEFCC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9742" y="655001"/>
            <a:ext cx="6477000" cy="726759"/>
          </a:xfrm>
        </p:spPr>
        <p:txBody>
          <a:bodyPr/>
          <a:lstStyle/>
          <a:p>
            <a:r>
              <a:rPr lang="en-IN" dirty="0"/>
              <a:t>Security Measures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C83C8-ECDF-5A06-284E-A12D6261C6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99741" y="1465580"/>
            <a:ext cx="6477000" cy="2120900"/>
          </a:xfrm>
        </p:spPr>
        <p:txBody>
          <a:bodyPr/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Inter"/>
              </a:rPr>
              <a:t>Unique, non-reusable passkeys for each voter.</a:t>
            </a:r>
          </a:p>
          <a:p>
            <a:pPr marL="285750" indent="-285750" algn="l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en-US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Inter"/>
              </a:rPr>
              <a:t>Data encryption for vote storage and transmission.</a:t>
            </a:r>
          </a:p>
          <a:p>
            <a:pPr marL="285750" indent="-285750" algn="l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en-US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Inter"/>
              </a:rPr>
              <a:t>Prevention of duplicate voting and unauthorized access.</a:t>
            </a:r>
          </a:p>
          <a:p>
            <a:pPr marL="285750" indent="-285750" algn="l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en-US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Inter"/>
              </a:rPr>
              <a:t>Audit logs for admin actions.</a:t>
            </a:r>
          </a:p>
          <a:p>
            <a:pPr marL="285750" indent="-285750" algn="l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en-US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Inter"/>
              </a:rPr>
              <a:t>Real-time monitoring of voting progress.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D767B4-058A-6EFD-5B91-A90AB8F84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139" y="3670300"/>
            <a:ext cx="5998203" cy="27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3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3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5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3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3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11FDA-7AAA-2FD3-1650-E406C64B4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Challenges and Solutions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CDA10-44BA-C151-D35D-05CF2AFEAF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916680"/>
          </a:xfrm>
        </p:spPr>
        <p:txBody>
          <a:bodyPr/>
          <a:lstStyle/>
          <a:p>
            <a:pPr marL="285750" indent="-285750" algn="l">
              <a:lnSpc>
                <a:spcPct val="150000"/>
              </a:lnSpc>
              <a:spcAft>
                <a:spcPts val="300"/>
              </a:spcAft>
              <a:buFont typeface="Wingdings" panose="05000000000000000000" pitchFamily="2" charset="2"/>
              <a:buChar char="ü"/>
            </a:pPr>
            <a:r>
              <a:rPr lang="en-IN" b="1" i="0" dirty="0">
                <a:solidFill>
                  <a:srgbClr val="002060"/>
                </a:solidFill>
                <a:effectLst/>
                <a:latin typeface="Inter"/>
              </a:rPr>
              <a:t>Challenge 1:</a:t>
            </a:r>
            <a:r>
              <a:rPr lang="en-IN" b="0" i="0" dirty="0">
                <a:solidFill>
                  <a:srgbClr val="002060"/>
                </a:solidFill>
                <a:effectLst/>
                <a:latin typeface="Inter"/>
              </a:rPr>
              <a:t> </a:t>
            </a:r>
            <a:r>
              <a:rPr lang="en-IN" b="0" i="0" dirty="0">
                <a:solidFill>
                  <a:schemeClr val="accent4">
                    <a:lumMod val="75000"/>
                  </a:schemeClr>
                </a:solidFill>
                <a:effectLst/>
                <a:latin typeface="Inter"/>
              </a:rPr>
              <a:t>Ensuring voter eligibility.</a:t>
            </a:r>
          </a:p>
          <a:p>
            <a:pPr marL="742950" lvl="1" indent="-285750" algn="l">
              <a:lnSpc>
                <a:spcPct val="150000"/>
              </a:lnSpc>
              <a:spcBef>
                <a:spcPts val="300"/>
              </a:spcBef>
            </a:pPr>
            <a:r>
              <a:rPr lang="en-IN" b="0" i="0" dirty="0">
                <a:solidFill>
                  <a:schemeClr val="accent4">
                    <a:lumMod val="75000"/>
                  </a:schemeClr>
                </a:solidFill>
                <a:effectLst/>
                <a:latin typeface="Inter"/>
              </a:rPr>
              <a:t>Solution: Dynamic ballot generation based on filters.</a:t>
            </a:r>
          </a:p>
          <a:p>
            <a:pPr marL="285750" indent="-28575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ü"/>
            </a:pPr>
            <a:r>
              <a:rPr lang="en-IN" dirty="0">
                <a:solidFill>
                  <a:srgbClr val="002060"/>
                </a:solidFill>
                <a:latin typeface="Inter"/>
              </a:rPr>
              <a:t>Challenge 2: </a:t>
            </a:r>
            <a:r>
              <a:rPr lang="en-IN" b="0" i="0" dirty="0">
                <a:solidFill>
                  <a:schemeClr val="accent4">
                    <a:lumMod val="75000"/>
                  </a:schemeClr>
                </a:solidFill>
                <a:effectLst/>
                <a:latin typeface="Inter"/>
              </a:rPr>
              <a:t>Preventing duplicate voting.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</a:pPr>
            <a:r>
              <a:rPr lang="en-IN" b="0" i="0" dirty="0">
                <a:solidFill>
                  <a:schemeClr val="accent4">
                    <a:lumMod val="75000"/>
                  </a:schemeClr>
                </a:solidFill>
                <a:effectLst/>
                <a:latin typeface="Inter"/>
              </a:rPr>
              <a:t>Solution: Unique passkeys and OTP verification.</a:t>
            </a:r>
          </a:p>
          <a:p>
            <a:pPr marL="285750" indent="-28575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ü"/>
            </a:pPr>
            <a:r>
              <a:rPr lang="en-IN" dirty="0">
                <a:solidFill>
                  <a:srgbClr val="002060"/>
                </a:solidFill>
                <a:latin typeface="Inter"/>
              </a:rPr>
              <a:t>Challenge 3:</a:t>
            </a:r>
            <a:r>
              <a:rPr lang="en-IN" b="0" i="0" dirty="0">
                <a:solidFill>
                  <a:schemeClr val="accent4">
                    <a:lumMod val="75000"/>
                  </a:schemeClr>
                </a:solidFill>
                <a:effectLst/>
                <a:latin typeface="Inter"/>
              </a:rPr>
              <a:t> Real-time vote tracking.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</a:pPr>
            <a:r>
              <a:rPr lang="en-IN" b="0" i="0" dirty="0">
                <a:solidFill>
                  <a:schemeClr val="accent4">
                    <a:lumMod val="75000"/>
                  </a:schemeClr>
                </a:solidFill>
                <a:effectLst/>
                <a:latin typeface="Inter"/>
              </a:rPr>
              <a:t>Solution: Firebase real-time database.</a:t>
            </a:r>
          </a:p>
          <a:p>
            <a:pPr marL="285750" indent="-28575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ü"/>
            </a:pPr>
            <a:r>
              <a:rPr lang="en-IN" dirty="0">
                <a:solidFill>
                  <a:srgbClr val="002060"/>
                </a:solidFill>
                <a:latin typeface="Inter"/>
              </a:rPr>
              <a:t>Challenge 4:</a:t>
            </a:r>
            <a:r>
              <a:rPr lang="en-IN" b="0" i="0" dirty="0">
                <a:solidFill>
                  <a:schemeClr val="accent4">
                    <a:lumMod val="75000"/>
                  </a:schemeClr>
                </a:solidFill>
                <a:effectLst/>
                <a:latin typeface="Inter"/>
              </a:rPr>
              <a:t> Scalability.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</a:pPr>
            <a:r>
              <a:rPr lang="en-IN" b="0" i="0" dirty="0">
                <a:solidFill>
                  <a:schemeClr val="accent4">
                    <a:lumMod val="75000"/>
                  </a:schemeClr>
                </a:solidFill>
                <a:effectLst/>
                <a:latin typeface="Inter"/>
              </a:rPr>
              <a:t>Solution: Modular and efficient code structure.</a:t>
            </a:r>
          </a:p>
        </p:txBody>
      </p:sp>
    </p:spTree>
    <p:extLst>
      <p:ext uri="{BB962C8B-B14F-4D97-AF65-F5344CB8AC3E}">
        <p14:creationId xmlns:p14="http://schemas.microsoft.com/office/powerpoint/2010/main" val="7519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3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3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5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3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3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3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6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3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95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3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Custom 11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23042"/>
      </a:accent1>
      <a:accent2>
        <a:srgbClr val="3578AF"/>
      </a:accent2>
      <a:accent3>
        <a:srgbClr val="C4C4C4"/>
      </a:accent3>
      <a:accent4>
        <a:srgbClr val="A80B22"/>
      </a:accent4>
      <a:accent5>
        <a:srgbClr val="E2E2E2"/>
      </a:accent5>
      <a:accent6>
        <a:srgbClr val="2A6187"/>
      </a:accent6>
      <a:hlink>
        <a:srgbClr val="0563C1"/>
      </a:hlink>
      <a:folHlink>
        <a:srgbClr val="954F72"/>
      </a:folHlink>
    </a:clrScheme>
    <a:fontScheme name="Custom 8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ewish American Heritage Month_Win32_JC_SL_v3" id="{5A91364D-DD38-4994-BB9C-41D074FD197A}" vid="{8577DF34-D72C-48EB-902A-0A54C766E053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15C1F8C-D27A-4CE7-9DF4-4AFDB2880FA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F283A3-AA81-4663-8764-64F64C723FD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4EE2DFF-920A-42C9-AEE0-3A0BF6AF46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Jewish American Heritage Month presentation</Template>
  <TotalTime>369</TotalTime>
  <Words>445</Words>
  <Application>Microsoft Office PowerPoint</Application>
  <PresentationFormat>Widescreen</PresentationFormat>
  <Paragraphs>78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Inter</vt:lpstr>
      <vt:lpstr>Wingdings</vt:lpstr>
      <vt:lpstr>Office Theme</vt:lpstr>
      <vt:lpstr>CampusElect By Cyber Corsair</vt:lpstr>
      <vt:lpstr>Problem Statement</vt:lpstr>
      <vt:lpstr>Solution Overview</vt:lpstr>
      <vt:lpstr>Admin Portal Feature</vt:lpstr>
      <vt:lpstr>Voter Portal Feature</vt:lpstr>
      <vt:lpstr>Flow Diagram</vt:lpstr>
      <vt:lpstr>PowerPoint Presentation</vt:lpstr>
      <vt:lpstr>Security Measures</vt:lpstr>
      <vt:lpstr>Challenges and Solutions</vt:lpstr>
      <vt:lpstr>Future Scope &amp; Conclusion</vt:lpstr>
      <vt:lpstr>Thank You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22BCE10068</dc:creator>
  <cp:keywords/>
  <dc:description/>
  <cp:lastModifiedBy>22BCE10068</cp:lastModifiedBy>
  <cp:revision>9</cp:revision>
  <dcterms:created xsi:type="dcterms:W3CDTF">2025-03-22T02:30:57Z</dcterms:created>
  <dcterms:modified xsi:type="dcterms:W3CDTF">2025-03-22T09:27:23Z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